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16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1CFD1-82E5-0642-AB49-5AC8EA7A17F9}" type="datetimeFigureOut">
              <a:rPr lang="en-US" smtClean="0"/>
              <a:t>11/28/12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26668-673B-DB46-909C-3DF5DCAF028D}" type="slidenum">
              <a:rPr lang="en-US" smtClean="0"/>
              <a:t>‹#›</a:t>
            </a:fld>
            <a:endParaRPr lang="en-US"/>
          </a:p>
        </p:txBody>
      </p:sp>
    </p:spTree>
    <p:extLst>
      <p:ext uri="{BB962C8B-B14F-4D97-AF65-F5344CB8AC3E}">
        <p14:creationId xmlns:p14="http://schemas.microsoft.com/office/powerpoint/2010/main" val="529459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Gandhi hoped the two</a:t>
            </a:r>
            <a:r>
              <a:rPr lang="en-US" baseline="0" dirty="0" smtClean="0"/>
              <a:t> groups could work things out and live together.  </a:t>
            </a:r>
          </a:p>
          <a:p>
            <a:r>
              <a:rPr lang="en-US" baseline="0" dirty="0" smtClean="0"/>
              <a:t>Hindus did not trust </a:t>
            </a:r>
            <a:r>
              <a:rPr lang="en-US" baseline="0" dirty="0" err="1" smtClean="0"/>
              <a:t>muslims</a:t>
            </a:r>
            <a:r>
              <a:rPr lang="en-US" baseline="0" dirty="0" smtClean="0"/>
              <a:t> and looked at them as being foreign conquerors</a:t>
            </a:r>
            <a:endParaRPr lang="en-US" dirty="0"/>
          </a:p>
        </p:txBody>
      </p:sp>
      <p:sp>
        <p:nvSpPr>
          <p:cNvPr id="4" name="Slide Number Placeholder 3"/>
          <p:cNvSpPr>
            <a:spLocks noGrp="1"/>
          </p:cNvSpPr>
          <p:nvPr>
            <p:ph type="sldNum" sz="quarter" idx="10"/>
          </p:nvPr>
        </p:nvSpPr>
        <p:spPr/>
        <p:txBody>
          <a:bodyPr/>
          <a:lstStyle/>
          <a:p>
            <a:fld id="{DBA497D5-DF3E-4A4A-8B0C-F2B7B4634481}" type="slidenum">
              <a:rPr lang="en-US" smtClean="0"/>
              <a:t>7</a:t>
            </a:fld>
            <a:endParaRPr lang="en-US"/>
          </a:p>
        </p:txBody>
      </p:sp>
    </p:spTree>
    <p:extLst>
      <p:ext uri="{BB962C8B-B14F-4D97-AF65-F5344CB8AC3E}">
        <p14:creationId xmlns:p14="http://schemas.microsoft.com/office/powerpoint/2010/main" val="369434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Hindu extremist</a:t>
            </a:r>
            <a:r>
              <a:rPr lang="en-US" baseline="0" dirty="0" smtClean="0"/>
              <a:t> believed Gandhi betrayed his people </a:t>
            </a:r>
            <a:endParaRPr lang="en-US" dirty="0"/>
          </a:p>
        </p:txBody>
      </p:sp>
      <p:sp>
        <p:nvSpPr>
          <p:cNvPr id="4" name="Slide Number Placeholder 3"/>
          <p:cNvSpPr>
            <a:spLocks noGrp="1"/>
          </p:cNvSpPr>
          <p:nvPr>
            <p:ph type="sldNum" sz="quarter" idx="10"/>
          </p:nvPr>
        </p:nvSpPr>
        <p:spPr/>
        <p:txBody>
          <a:bodyPr/>
          <a:lstStyle/>
          <a:p>
            <a:fld id="{DBA497D5-DF3E-4A4A-8B0C-F2B7B4634481}" type="slidenum">
              <a:rPr lang="en-US" smtClean="0"/>
              <a:t>9</a:t>
            </a:fld>
            <a:endParaRPr lang="en-US"/>
          </a:p>
        </p:txBody>
      </p:sp>
    </p:spTree>
    <p:extLst>
      <p:ext uri="{BB962C8B-B14F-4D97-AF65-F5344CB8AC3E}">
        <p14:creationId xmlns:p14="http://schemas.microsoft.com/office/powerpoint/2010/main" val="298694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FE240-CE81-4547-9AA8-1B250851E868}" type="datetimeFigureOut">
              <a:rPr lang="en-US" smtClean="0"/>
              <a:t>11/28/12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189991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FE240-CE81-4547-9AA8-1B250851E868}" type="datetimeFigureOut">
              <a:rPr lang="en-US" smtClean="0"/>
              <a:t>11/28/12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326132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FE240-CE81-4547-9AA8-1B250851E868}" type="datetimeFigureOut">
              <a:rPr lang="en-US" smtClean="0"/>
              <a:t>11/28/12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372473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FE240-CE81-4547-9AA8-1B250851E868}" type="datetimeFigureOut">
              <a:rPr lang="en-US" smtClean="0"/>
              <a:t>11/28/12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338152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FE240-CE81-4547-9AA8-1B250851E868}" type="datetimeFigureOut">
              <a:rPr lang="en-US" smtClean="0"/>
              <a:t>11/28/12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281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5FE240-CE81-4547-9AA8-1B250851E868}" type="datetimeFigureOut">
              <a:rPr lang="en-US" smtClean="0"/>
              <a:t>11/28/12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202882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5FE240-CE81-4547-9AA8-1B250851E868}" type="datetimeFigureOut">
              <a:rPr lang="en-US" smtClean="0"/>
              <a:t>11/28/12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154892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FE240-CE81-4547-9AA8-1B250851E868}" type="datetimeFigureOut">
              <a:rPr lang="en-US" smtClean="0"/>
              <a:t>11/28/12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135779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FE240-CE81-4547-9AA8-1B250851E868}" type="datetimeFigureOut">
              <a:rPr lang="en-US" smtClean="0"/>
              <a:t>11/28/12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36825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FE240-CE81-4547-9AA8-1B250851E868}" type="datetimeFigureOut">
              <a:rPr lang="en-US" smtClean="0"/>
              <a:t>11/28/12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81926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FE240-CE81-4547-9AA8-1B250851E868}" type="datetimeFigureOut">
              <a:rPr lang="en-US" smtClean="0"/>
              <a:t>11/28/12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37BC2-F5D6-C943-9F18-90AD09E32C90}" type="slidenum">
              <a:rPr lang="en-US" smtClean="0"/>
              <a:t>‹#›</a:t>
            </a:fld>
            <a:endParaRPr lang="en-US"/>
          </a:p>
        </p:txBody>
      </p:sp>
    </p:spTree>
    <p:extLst>
      <p:ext uri="{BB962C8B-B14F-4D97-AF65-F5344CB8AC3E}">
        <p14:creationId xmlns:p14="http://schemas.microsoft.com/office/powerpoint/2010/main" val="3347537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FE240-CE81-4547-9AA8-1B250851E868}" type="datetimeFigureOut">
              <a:rPr lang="en-US" smtClean="0"/>
              <a:t>11/28/12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37BC2-F5D6-C943-9F18-90AD09E32C90}" type="slidenum">
              <a:rPr lang="en-US" smtClean="0"/>
              <a:t>‹#›</a:t>
            </a:fld>
            <a:endParaRPr lang="en-US"/>
          </a:p>
        </p:txBody>
      </p:sp>
    </p:spTree>
    <p:extLst>
      <p:ext uri="{BB962C8B-B14F-4D97-AF65-F5344CB8AC3E}">
        <p14:creationId xmlns:p14="http://schemas.microsoft.com/office/powerpoint/2010/main" val="2807162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What does he mean?</a:t>
            </a:r>
            <a:endParaRPr lang="en-US" dirty="0"/>
          </a:p>
        </p:txBody>
      </p:sp>
      <p:sp>
        <p:nvSpPr>
          <p:cNvPr id="3" name="Content Placeholder 2"/>
          <p:cNvSpPr>
            <a:spLocks noGrp="1"/>
          </p:cNvSpPr>
          <p:nvPr>
            <p:ph idx="1"/>
          </p:nvPr>
        </p:nvSpPr>
        <p:spPr/>
        <p:txBody>
          <a:bodyPr/>
          <a:lstStyle/>
          <a:p>
            <a:r>
              <a:rPr lang="en-US" dirty="0" smtClean="0"/>
              <a:t>“The British want us to put the struggle on the plane of machine guns…   Our only assurance of beating them is to keep it… where we have the weapons and they have not.”</a:t>
            </a:r>
          </a:p>
          <a:p>
            <a:pPr lvl="1"/>
            <a:r>
              <a:rPr lang="en-US" dirty="0" smtClean="0"/>
              <a:t>Mahatma Gandhi</a:t>
            </a:r>
            <a:endParaRPr lang="en-US" dirty="0"/>
          </a:p>
        </p:txBody>
      </p:sp>
    </p:spTree>
    <p:extLst>
      <p:ext uri="{BB962C8B-B14F-4D97-AF65-F5344CB8AC3E}">
        <p14:creationId xmlns:p14="http://schemas.microsoft.com/office/powerpoint/2010/main" val="423433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Government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1949, Indian leaders drew up a constitution</a:t>
            </a:r>
          </a:p>
          <a:p>
            <a:r>
              <a:rPr lang="en-US" dirty="0" smtClean="0"/>
              <a:t>The constitution created a federal system consisting of a central government , 25 states, and 7 territories</a:t>
            </a:r>
          </a:p>
          <a:p>
            <a:r>
              <a:rPr lang="en-US" dirty="0" smtClean="0"/>
              <a:t>The president of India appoints state governors</a:t>
            </a:r>
            <a:endParaRPr lang="en-US" dirty="0"/>
          </a:p>
        </p:txBody>
      </p:sp>
      <p:pic>
        <p:nvPicPr>
          <p:cNvPr id="5" name="Content Placeholder 4"/>
          <p:cNvPicPr>
            <a:picLocks noGrp="1" noChangeAspect="1"/>
          </p:cNvPicPr>
          <p:nvPr>
            <p:ph sz="half" idx="2"/>
          </p:nvPr>
        </p:nvPicPr>
        <p:blipFill>
          <a:blip r:embed="rId2"/>
          <a:srcRect l="-1261" r="-1261"/>
          <a:stretch>
            <a:fillRect/>
          </a:stretch>
        </p:blipFill>
        <p:spPr/>
      </p:pic>
    </p:spTree>
    <p:extLst>
      <p:ext uri="{BB962C8B-B14F-4D97-AF65-F5344CB8AC3E}">
        <p14:creationId xmlns:p14="http://schemas.microsoft.com/office/powerpoint/2010/main" val="382703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Under the constitution, India is a parliamentary democracy</a:t>
            </a:r>
          </a:p>
          <a:p>
            <a:pPr lvl="1"/>
            <a:r>
              <a:rPr lang="en-US" dirty="0" smtClean="0"/>
              <a:t>President is the head of state but the real power lies with the political party that controls the most seats in parliament</a:t>
            </a:r>
          </a:p>
          <a:p>
            <a:pPr lvl="1"/>
            <a:r>
              <a:rPr lang="en-US" dirty="0" smtClean="0"/>
              <a:t>The Prime Minister is the leader of that political party</a:t>
            </a:r>
            <a:endParaRPr lang="en-US" dirty="0"/>
          </a:p>
        </p:txBody>
      </p:sp>
      <p:pic>
        <p:nvPicPr>
          <p:cNvPr id="5" name="Content Placeholder 4"/>
          <p:cNvPicPr>
            <a:picLocks noGrp="1" noChangeAspect="1"/>
          </p:cNvPicPr>
          <p:nvPr>
            <p:ph sz="half" idx="2"/>
          </p:nvPr>
        </p:nvPicPr>
        <p:blipFill>
          <a:blip r:embed="rId2"/>
          <a:srcRect t="-6034" b="-6034"/>
          <a:stretch>
            <a:fillRect/>
          </a:stretch>
        </p:blipFill>
        <p:spPr/>
      </p:pic>
    </p:spTree>
    <p:extLst>
      <p:ext uri="{BB962C8B-B14F-4D97-AF65-F5344CB8AC3E}">
        <p14:creationId xmlns:p14="http://schemas.microsoft.com/office/powerpoint/2010/main" val="366336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r>
              <a:rPr lang="en-US" dirty="0" smtClean="0"/>
              <a:t>Parliament has two houses</a:t>
            </a:r>
          </a:p>
          <a:p>
            <a:pPr lvl="1"/>
            <a:r>
              <a:rPr lang="en-US" dirty="0" smtClean="0"/>
              <a:t>Upper House is called </a:t>
            </a:r>
            <a:r>
              <a:rPr lang="en-US" dirty="0" err="1" smtClean="0"/>
              <a:t>Rajya</a:t>
            </a:r>
            <a:r>
              <a:rPr lang="en-US" dirty="0" smtClean="0"/>
              <a:t> </a:t>
            </a:r>
            <a:r>
              <a:rPr lang="en-US" dirty="0" err="1" smtClean="0"/>
              <a:t>Sabha</a:t>
            </a:r>
            <a:r>
              <a:rPr lang="en-US" dirty="0" smtClean="0"/>
              <a:t> (chosen by state legislatures)</a:t>
            </a:r>
          </a:p>
          <a:p>
            <a:pPr lvl="1"/>
            <a:r>
              <a:rPr lang="en-US" dirty="0" smtClean="0"/>
              <a:t>House of the People is the </a:t>
            </a:r>
            <a:r>
              <a:rPr lang="en-US" dirty="0" err="1" smtClean="0"/>
              <a:t>Lok</a:t>
            </a:r>
            <a:r>
              <a:rPr lang="en-US" dirty="0" smtClean="0"/>
              <a:t> </a:t>
            </a:r>
            <a:r>
              <a:rPr lang="en-US" dirty="0" err="1" smtClean="0"/>
              <a:t>Sabha</a:t>
            </a:r>
            <a:r>
              <a:rPr lang="en-US" dirty="0" smtClean="0"/>
              <a:t> (voters choose its’ members</a:t>
            </a:r>
          </a:p>
          <a:p>
            <a:r>
              <a:rPr lang="en-US" dirty="0" smtClean="0"/>
              <a:t>A coalition is formed if no party wins a majority where several parties join to rule</a:t>
            </a:r>
          </a:p>
        </p:txBody>
      </p:sp>
      <p:pic>
        <p:nvPicPr>
          <p:cNvPr id="5" name="Content Placeholder 4"/>
          <p:cNvPicPr>
            <a:picLocks noGrp="1" noChangeAspect="1"/>
          </p:cNvPicPr>
          <p:nvPr>
            <p:ph sz="half" idx="2"/>
          </p:nvPr>
        </p:nvPicPr>
        <p:blipFill>
          <a:blip r:embed="rId2"/>
          <a:srcRect t="-41462" b="-41462"/>
          <a:stretch>
            <a:fillRect/>
          </a:stretch>
        </p:blipFill>
        <p:spPr/>
      </p:pic>
    </p:spTree>
    <p:extLst>
      <p:ext uri="{BB962C8B-B14F-4D97-AF65-F5344CB8AC3E}">
        <p14:creationId xmlns:p14="http://schemas.microsoft.com/office/powerpoint/2010/main" val="358053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Dividing Forces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Sikh separatism</a:t>
            </a:r>
          </a:p>
          <a:p>
            <a:pPr lvl="1"/>
            <a:r>
              <a:rPr lang="en-US" dirty="0" smtClean="0"/>
              <a:t>Religion that blends Islam and Hinduism that teaches the belief in one god and rejects the caste system (2% of the population)</a:t>
            </a:r>
          </a:p>
          <a:p>
            <a:pPr lvl="1"/>
            <a:r>
              <a:rPr lang="en-US" dirty="0" smtClean="0"/>
              <a:t>Sikh separatists feel alienated and want to break away</a:t>
            </a:r>
          </a:p>
          <a:p>
            <a:pPr lvl="1"/>
            <a:r>
              <a:rPr lang="en-US" dirty="0" smtClean="0"/>
              <a:t>They have a majority in </a:t>
            </a:r>
            <a:r>
              <a:rPr lang="en-US" dirty="0" err="1" smtClean="0"/>
              <a:t>Punjap</a:t>
            </a:r>
            <a:r>
              <a:rPr lang="en-US" dirty="0" smtClean="0"/>
              <a:t>, northwestern state and have staged violent protests</a:t>
            </a:r>
            <a:endParaRPr lang="en-US" dirty="0"/>
          </a:p>
        </p:txBody>
      </p:sp>
      <p:pic>
        <p:nvPicPr>
          <p:cNvPr id="5" name="Content Placeholder 4"/>
          <p:cNvPicPr>
            <a:picLocks noGrp="1" noChangeAspect="1"/>
          </p:cNvPicPr>
          <p:nvPr>
            <p:ph sz="half" idx="2"/>
          </p:nvPr>
        </p:nvPicPr>
        <p:blipFill>
          <a:blip r:embed="rId2"/>
          <a:srcRect l="11027" r="11027"/>
          <a:stretch>
            <a:fillRect/>
          </a:stretch>
        </p:blipFill>
        <p:spPr/>
      </p:pic>
    </p:spTree>
    <p:extLst>
      <p:ext uri="{BB962C8B-B14F-4D97-AF65-F5344CB8AC3E}">
        <p14:creationId xmlns:p14="http://schemas.microsoft.com/office/powerpoint/2010/main" val="90849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 Muslim Conflict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conflict continues to plague India</a:t>
            </a:r>
          </a:p>
          <a:p>
            <a:r>
              <a:rPr lang="en-US" dirty="0" smtClean="0"/>
              <a:t>Many Muslims fled to Pakistan at the time of independence but about 100 million Muslims still live in India</a:t>
            </a:r>
          </a:p>
          <a:p>
            <a:r>
              <a:rPr lang="en-US" dirty="0" err="1" smtClean="0"/>
              <a:t>Ayodhya</a:t>
            </a:r>
            <a:r>
              <a:rPr lang="en-US" dirty="0" smtClean="0"/>
              <a:t> is home to a Muslim Mosque where Hindus claim the site was the birthplace of the god Rama</a:t>
            </a:r>
            <a:endParaRPr lang="en-US" dirty="0"/>
          </a:p>
        </p:txBody>
      </p:sp>
      <p:pic>
        <p:nvPicPr>
          <p:cNvPr id="5" name="Content Placeholder 4"/>
          <p:cNvPicPr>
            <a:picLocks noGrp="1" noChangeAspect="1"/>
          </p:cNvPicPr>
          <p:nvPr>
            <p:ph sz="half" idx="2"/>
          </p:nvPr>
        </p:nvPicPr>
        <p:blipFill>
          <a:blip r:embed="rId2"/>
          <a:srcRect t="-35073" b="-35073"/>
          <a:stretch>
            <a:fillRect/>
          </a:stretch>
        </p:blipFill>
        <p:spPr/>
      </p:pic>
    </p:spTree>
    <p:extLst>
      <p:ext uri="{BB962C8B-B14F-4D97-AF65-F5344CB8AC3E}">
        <p14:creationId xmlns:p14="http://schemas.microsoft.com/office/powerpoint/2010/main" val="24644574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Text Placeholder 2"/>
          <p:cNvSpPr>
            <a:spLocks noGrp="1"/>
          </p:cNvSpPr>
          <p:nvPr>
            <p:ph type="body" idx="1"/>
          </p:nvPr>
        </p:nvSpPr>
        <p:spPr/>
        <p:txBody>
          <a:bodyPr/>
          <a:lstStyle/>
          <a:p>
            <a:r>
              <a:rPr lang="en-US" dirty="0" smtClean="0"/>
              <a:t>Growing Unrest</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Demand for </a:t>
            </a:r>
            <a:r>
              <a:rPr lang="en-US" sz="2600" dirty="0" smtClean="0">
                <a:solidFill>
                  <a:srgbClr val="FF0000"/>
                </a:solidFill>
              </a:rPr>
              <a:t>Home Rule </a:t>
            </a:r>
            <a:r>
              <a:rPr lang="en-US" dirty="0" smtClean="0"/>
              <a:t>after WWI was growing</a:t>
            </a:r>
          </a:p>
          <a:p>
            <a:r>
              <a:rPr lang="en-US" dirty="0" smtClean="0"/>
              <a:t>In 1919, Britain responded with harsh new laws limiting freedom</a:t>
            </a:r>
          </a:p>
          <a:p>
            <a:pPr lvl="1"/>
            <a:r>
              <a:rPr lang="en-US" dirty="0" smtClean="0"/>
              <a:t>Public gatherings were banned</a:t>
            </a:r>
          </a:p>
          <a:p>
            <a:r>
              <a:rPr lang="en-US" dirty="0" smtClean="0"/>
              <a:t>4/13/19-  10,000 Indians gathered in a public area in </a:t>
            </a:r>
            <a:r>
              <a:rPr lang="en-US" sz="3000" dirty="0" smtClean="0">
                <a:solidFill>
                  <a:srgbClr val="FF0000"/>
                </a:solidFill>
              </a:rPr>
              <a:t>Amritsar</a:t>
            </a:r>
            <a:r>
              <a:rPr lang="en-US" dirty="0" smtClean="0"/>
              <a:t>, India and British troops shot and killed more than 379 Indians</a:t>
            </a:r>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a:srcRect t="-31018" b="-31018"/>
          <a:stretch>
            <a:fillRect/>
          </a:stretch>
        </p:blipFill>
        <p:spPr/>
      </p:pic>
      <p:sp>
        <p:nvSpPr>
          <p:cNvPr id="8" name="Rectangle 7"/>
          <p:cNvSpPr/>
          <p:nvPr/>
        </p:nvSpPr>
        <p:spPr>
          <a:xfrm>
            <a:off x="3580984" y="5202833"/>
            <a:ext cx="55630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Amritsar Massacre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5734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Mohandas Gandhi</a:t>
            </a:r>
            <a:endParaRPr lang="en-US" dirty="0"/>
          </a:p>
        </p:txBody>
      </p:sp>
      <p:sp>
        <p:nvSpPr>
          <p:cNvPr id="3" name="Content Placeholder 2"/>
          <p:cNvSpPr>
            <a:spLocks noGrp="1"/>
          </p:cNvSpPr>
          <p:nvPr>
            <p:ph sz="half" idx="1"/>
          </p:nvPr>
        </p:nvSpPr>
        <p:spPr/>
        <p:txBody>
          <a:bodyPr/>
          <a:lstStyle/>
          <a:p>
            <a:r>
              <a:rPr lang="en-US" sz="3200" dirty="0" smtClean="0">
                <a:solidFill>
                  <a:srgbClr val="FF0000"/>
                </a:solidFill>
              </a:rPr>
              <a:t>Gandhi</a:t>
            </a:r>
            <a:r>
              <a:rPr lang="en-US" dirty="0" smtClean="0"/>
              <a:t> emerged as a key figure in the Indian struggle for independence</a:t>
            </a:r>
          </a:p>
          <a:p>
            <a:r>
              <a:rPr lang="en-US" dirty="0" smtClean="0"/>
              <a:t>He inspired the common people of India to work for change</a:t>
            </a:r>
          </a:p>
          <a:p>
            <a:r>
              <a:rPr lang="en-US" dirty="0" smtClean="0"/>
              <a:t>He came from a middle class Hindu family</a:t>
            </a:r>
            <a:endParaRPr lang="en-US" dirty="0"/>
          </a:p>
        </p:txBody>
      </p:sp>
      <p:pic>
        <p:nvPicPr>
          <p:cNvPr id="5" name="Content Placeholder 4"/>
          <p:cNvPicPr>
            <a:picLocks noGrp="1" noChangeAspect="1"/>
          </p:cNvPicPr>
          <p:nvPr>
            <p:ph sz="half" idx="2"/>
          </p:nvPr>
        </p:nvPicPr>
        <p:blipFill>
          <a:blip r:embed="rId2"/>
          <a:srcRect l="-3985" r="-3985"/>
          <a:stretch>
            <a:fillRect/>
          </a:stretch>
        </p:blipFill>
        <p:spPr/>
      </p:pic>
    </p:spTree>
    <p:extLst>
      <p:ext uri="{BB962C8B-B14F-4D97-AF65-F5344CB8AC3E}">
        <p14:creationId xmlns:p14="http://schemas.microsoft.com/office/powerpoint/2010/main" val="429386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r>
              <a:rPr lang="en-US" dirty="0" smtClean="0"/>
              <a:t>Gandhi studied law in England before returning to India (1891) to practice law</a:t>
            </a:r>
          </a:p>
          <a:p>
            <a:r>
              <a:rPr lang="en-US" dirty="0" smtClean="0"/>
              <a:t>He had little success in India so he left for South Africa</a:t>
            </a:r>
          </a:p>
          <a:p>
            <a:r>
              <a:rPr lang="en-US" dirty="0" smtClean="0"/>
              <a:t>He believed in </a:t>
            </a:r>
            <a:r>
              <a:rPr lang="en-US" dirty="0" smtClean="0">
                <a:solidFill>
                  <a:srgbClr val="FF0000"/>
                </a:solidFill>
              </a:rPr>
              <a:t>Civil Disobedience</a:t>
            </a:r>
            <a:r>
              <a:rPr lang="en-US" dirty="0" smtClean="0"/>
              <a:t>(</a:t>
            </a:r>
            <a:r>
              <a:rPr lang="en-US" sz="3600" dirty="0" smtClean="0">
                <a:solidFill>
                  <a:srgbClr val="FF0000"/>
                </a:solidFill>
              </a:rPr>
              <a:t>Satyagraha</a:t>
            </a:r>
            <a:r>
              <a:rPr lang="en-US" dirty="0" smtClean="0"/>
              <a:t>: truth force)</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Rectangle 4"/>
          <p:cNvSpPr/>
          <p:nvPr/>
        </p:nvSpPr>
        <p:spPr>
          <a:xfrm>
            <a:off x="4572003" y="2505670"/>
            <a:ext cx="343446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Truth Force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9286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r>
              <a:rPr lang="en-US" dirty="0" smtClean="0"/>
              <a:t>He gave up western ways and encouraged traditional Indian industries, such as spinning cotton</a:t>
            </a:r>
          </a:p>
          <a:p>
            <a:r>
              <a:rPr lang="en-US" dirty="0" smtClean="0"/>
              <a:t>He was a vegetarian and he often </a:t>
            </a:r>
            <a:r>
              <a:rPr lang="en-US" dirty="0" smtClean="0">
                <a:solidFill>
                  <a:srgbClr val="FF0000"/>
                </a:solidFill>
              </a:rPr>
              <a:t>fasted</a:t>
            </a:r>
          </a:p>
          <a:p>
            <a:r>
              <a:rPr lang="en-US" dirty="0" smtClean="0"/>
              <a:t>He encouraged Indians to </a:t>
            </a:r>
            <a:r>
              <a:rPr lang="en-US" dirty="0" smtClean="0">
                <a:solidFill>
                  <a:srgbClr val="FF0000"/>
                </a:solidFill>
              </a:rPr>
              <a:t>boycott</a:t>
            </a:r>
            <a:r>
              <a:rPr lang="en-US" dirty="0" smtClean="0"/>
              <a:t> British made goods</a:t>
            </a:r>
          </a:p>
          <a:p>
            <a:pPr lvl="1"/>
            <a:r>
              <a:rPr lang="en-US" sz="2800" dirty="0" smtClean="0">
                <a:solidFill>
                  <a:srgbClr val="FF0000"/>
                </a:solidFill>
              </a:rPr>
              <a:t>Salt March </a:t>
            </a:r>
            <a:r>
              <a:rPr lang="en-US" dirty="0" smtClean="0"/>
              <a:t>of 1930</a:t>
            </a:r>
          </a:p>
        </p:txBody>
      </p:sp>
      <p:pic>
        <p:nvPicPr>
          <p:cNvPr id="5" name="Content Placeholder 4"/>
          <p:cNvPicPr>
            <a:picLocks noGrp="1" noChangeAspect="1"/>
          </p:cNvPicPr>
          <p:nvPr>
            <p:ph sz="half" idx="2"/>
          </p:nvPr>
        </p:nvPicPr>
        <p:blipFill>
          <a:blip r:embed="rId2"/>
          <a:srcRect t="-34204" b="-34204"/>
          <a:stretch>
            <a:fillRect/>
          </a:stretch>
        </p:blipFill>
        <p:spPr/>
      </p:pic>
    </p:spTree>
    <p:extLst>
      <p:ext uri="{BB962C8B-B14F-4D97-AF65-F5344CB8AC3E}">
        <p14:creationId xmlns:p14="http://schemas.microsoft.com/office/powerpoint/2010/main" val="324617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When WWII began most Indians had no desire to fight</a:t>
            </a:r>
          </a:p>
          <a:p>
            <a:r>
              <a:rPr lang="en-US" dirty="0" smtClean="0"/>
              <a:t>The </a:t>
            </a:r>
            <a:r>
              <a:rPr lang="en-US" dirty="0" smtClean="0">
                <a:solidFill>
                  <a:srgbClr val="FF0000"/>
                </a:solidFill>
              </a:rPr>
              <a:t>INC</a:t>
            </a:r>
            <a:r>
              <a:rPr lang="en-US" dirty="0" smtClean="0"/>
              <a:t> refused to support the war unless Britain promised immediate independence</a:t>
            </a:r>
          </a:p>
          <a:p>
            <a:r>
              <a:rPr lang="en-US" dirty="0" smtClean="0"/>
              <a:t>When the British refused, Gandhi and others organized the “</a:t>
            </a:r>
            <a:r>
              <a:rPr lang="en-US" sz="3500" dirty="0" smtClean="0">
                <a:solidFill>
                  <a:srgbClr val="FF0000"/>
                </a:solidFill>
              </a:rPr>
              <a:t>Quit India</a:t>
            </a:r>
            <a:r>
              <a:rPr lang="en-US" dirty="0" smtClean="0"/>
              <a:t>” movement</a:t>
            </a:r>
            <a:endParaRPr lang="en-US" dirty="0"/>
          </a:p>
        </p:txBody>
      </p:sp>
      <p:pic>
        <p:nvPicPr>
          <p:cNvPr id="5" name="Content Placeholder 4"/>
          <p:cNvPicPr>
            <a:picLocks noGrp="1" noChangeAspect="1"/>
          </p:cNvPicPr>
          <p:nvPr>
            <p:ph sz="half" idx="2"/>
          </p:nvPr>
        </p:nvPicPr>
        <p:blipFill>
          <a:blip r:embed="rId2"/>
          <a:srcRect t="-46058" b="-46058"/>
          <a:stretch>
            <a:fillRect/>
          </a:stretch>
        </p:blipFill>
        <p:spPr/>
      </p:pic>
    </p:spTree>
    <p:extLst>
      <p:ext uri="{BB962C8B-B14F-4D97-AF65-F5344CB8AC3E}">
        <p14:creationId xmlns:p14="http://schemas.microsoft.com/office/powerpoint/2010/main" val="284374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Hindu-Muslim Conflict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During the 1920s and 1930s, division grew between the two religious groups</a:t>
            </a:r>
          </a:p>
          <a:p>
            <a:r>
              <a:rPr lang="en-US" dirty="0" smtClean="0"/>
              <a:t>The British encouraged the conflict, hoping to weaken the </a:t>
            </a:r>
            <a:r>
              <a:rPr lang="en-US" dirty="0" err="1" smtClean="0"/>
              <a:t>nationsalists</a:t>
            </a:r>
            <a:endParaRPr lang="en-US" dirty="0" smtClean="0"/>
          </a:p>
          <a:p>
            <a:r>
              <a:rPr lang="en-US" dirty="0" smtClean="0"/>
              <a:t>Muslim leader </a:t>
            </a:r>
            <a:r>
              <a:rPr lang="en-US" dirty="0" smtClean="0">
                <a:solidFill>
                  <a:srgbClr val="FF0000"/>
                </a:solidFill>
              </a:rPr>
              <a:t>Muhammad Ali Jinnah </a:t>
            </a:r>
            <a:r>
              <a:rPr lang="en-US" dirty="0" smtClean="0"/>
              <a:t>demanded a separate Muslim nation</a:t>
            </a:r>
            <a:endParaRPr lang="en-US" dirty="0"/>
          </a:p>
        </p:txBody>
      </p:sp>
      <p:pic>
        <p:nvPicPr>
          <p:cNvPr id="5" name="Content Placeholder 4"/>
          <p:cNvPicPr>
            <a:picLocks noGrp="1" noChangeAspect="1"/>
          </p:cNvPicPr>
          <p:nvPr>
            <p:ph sz="half" idx="2"/>
          </p:nvPr>
        </p:nvPicPr>
        <p:blipFill>
          <a:blip r:embed="rId3"/>
          <a:srcRect t="-7662" b="-7662"/>
          <a:stretch>
            <a:fillRect/>
          </a:stretch>
        </p:blipFill>
        <p:spPr/>
      </p:pic>
    </p:spTree>
    <p:extLst>
      <p:ext uri="{BB962C8B-B14F-4D97-AF65-F5344CB8AC3E}">
        <p14:creationId xmlns:p14="http://schemas.microsoft.com/office/powerpoint/2010/main" val="207668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Subcontinent Divided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Widespread rioting broke out between Hindus and Muslims in 1946</a:t>
            </a:r>
          </a:p>
          <a:p>
            <a:r>
              <a:rPr lang="en-US" dirty="0" smtClean="0"/>
              <a:t>In 1947, the British passed the </a:t>
            </a:r>
            <a:r>
              <a:rPr lang="en-US" sz="3200" dirty="0" smtClean="0">
                <a:solidFill>
                  <a:srgbClr val="FF0000"/>
                </a:solidFill>
              </a:rPr>
              <a:t>Indian Independence Act </a:t>
            </a:r>
            <a:r>
              <a:rPr lang="en-US" dirty="0" smtClean="0"/>
              <a:t>ending British rule and splitting the subcontinent into two independent nations</a:t>
            </a:r>
          </a:p>
        </p:txBody>
      </p:sp>
      <p:pic>
        <p:nvPicPr>
          <p:cNvPr id="5" name="Content Placeholder 4"/>
          <p:cNvPicPr>
            <a:picLocks noGrp="1" noChangeAspect="1"/>
          </p:cNvPicPr>
          <p:nvPr>
            <p:ph sz="half" idx="2"/>
          </p:nvPr>
        </p:nvPicPr>
        <p:blipFill>
          <a:blip r:embed="rId2"/>
          <a:srcRect t="-12858" b="-12858"/>
          <a:stretch>
            <a:fillRect/>
          </a:stretch>
        </p:blipFill>
        <p:spPr/>
      </p:pic>
    </p:spTree>
    <p:extLst>
      <p:ext uri="{BB962C8B-B14F-4D97-AF65-F5344CB8AC3E}">
        <p14:creationId xmlns:p14="http://schemas.microsoft.com/office/powerpoint/2010/main" val="65394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Hindu led India led by </a:t>
            </a:r>
            <a:r>
              <a:rPr lang="en-US" dirty="0" smtClean="0">
                <a:solidFill>
                  <a:srgbClr val="FF0000"/>
                </a:solidFill>
              </a:rPr>
              <a:t>Jawaharlal Nehru</a:t>
            </a:r>
          </a:p>
          <a:p>
            <a:r>
              <a:rPr lang="en-US" dirty="0" smtClean="0"/>
              <a:t>Muslim led Pakistan led by Ali Jinnah</a:t>
            </a:r>
          </a:p>
          <a:p>
            <a:r>
              <a:rPr lang="en-US" dirty="0" smtClean="0">
                <a:solidFill>
                  <a:srgbClr val="FF0000"/>
                </a:solidFill>
              </a:rPr>
              <a:t>Partition</a:t>
            </a:r>
            <a:r>
              <a:rPr lang="en-US" dirty="0" smtClean="0"/>
              <a:t> led to violence and more than 500,000 people died in the fighting</a:t>
            </a:r>
          </a:p>
          <a:p>
            <a:r>
              <a:rPr lang="en-US" dirty="0" smtClean="0"/>
              <a:t>Gandhi was murdered by a </a:t>
            </a:r>
            <a:r>
              <a:rPr lang="en-US" dirty="0" smtClean="0">
                <a:solidFill>
                  <a:srgbClr val="FF0000"/>
                </a:solidFill>
              </a:rPr>
              <a:t>Hindu extremist</a:t>
            </a:r>
            <a:endParaRPr lang="en-US" dirty="0">
              <a:solidFill>
                <a:srgbClr val="FF0000"/>
              </a:solidFill>
            </a:endParaRPr>
          </a:p>
        </p:txBody>
      </p:sp>
      <p:sp>
        <p:nvSpPr>
          <p:cNvPr id="4" name="Content Placeholder 3"/>
          <p:cNvSpPr>
            <a:spLocks noGrp="1"/>
          </p:cNvSpPr>
          <p:nvPr>
            <p:ph sz="half" idx="2"/>
          </p:nvPr>
        </p:nvSpPr>
        <p:spPr/>
        <p:txBody>
          <a:bodyPr>
            <a:normAutofit lnSpcReduction="10000"/>
          </a:bodyPr>
          <a:lstStyle/>
          <a:p>
            <a:endParaRPr lang="en-US" b="1" dirty="0" smtClean="0"/>
          </a:p>
          <a:p>
            <a:pPr marL="457200" lvl="1" indent="0">
              <a:buNone/>
            </a:pPr>
            <a:r>
              <a:rPr lang="en-US" b="1" dirty="0" smtClean="0"/>
              <a:t>“The light has gone out of our lives…  There is darkness everywhere.”</a:t>
            </a:r>
          </a:p>
          <a:p>
            <a:pPr lvl="3"/>
            <a:r>
              <a:rPr lang="en-US" b="1" dirty="0" smtClean="0"/>
              <a:t>Nehru</a:t>
            </a:r>
            <a:endParaRPr lang="en-US" b="1" dirty="0"/>
          </a:p>
        </p:txBody>
      </p:sp>
    </p:spTree>
    <p:extLst>
      <p:ext uri="{BB962C8B-B14F-4D97-AF65-F5344CB8AC3E}">
        <p14:creationId xmlns:p14="http://schemas.microsoft.com/office/powerpoint/2010/main" val="1218320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630</Words>
  <Application>Microsoft Macintosh PowerPoint</Application>
  <PresentationFormat>On-screen Show (4:3)</PresentationFormat>
  <Paragraphs>66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Do Now: What does he mean?</vt:lpstr>
      <vt:lpstr>Chapter 9</vt:lpstr>
      <vt:lpstr>Mohandas Gandhi</vt:lpstr>
      <vt:lpstr>PowerPoint Presentation</vt:lpstr>
      <vt:lpstr>PowerPoint Presentation</vt:lpstr>
      <vt:lpstr>Independence</vt:lpstr>
      <vt:lpstr>Hindu-Muslim Conflict</vt:lpstr>
      <vt:lpstr>Subcontinent Divided</vt:lpstr>
      <vt:lpstr>Partition</vt:lpstr>
      <vt:lpstr>India’s Government</vt:lpstr>
      <vt:lpstr>PowerPoint Presentation</vt:lpstr>
      <vt:lpstr>PowerPoint Presentation</vt:lpstr>
      <vt:lpstr>Dividing Forces</vt:lpstr>
      <vt:lpstr>Hindu- Muslim Conflict</vt:lpstr>
    </vt:vector>
  </TitlesOfParts>
  <Company>ELCOSD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What does he mean?</dc:title>
  <dc:creator>Eastern Lebanon</dc:creator>
  <cp:lastModifiedBy>Eastern Lebanon</cp:lastModifiedBy>
  <cp:revision>1</cp:revision>
  <dcterms:created xsi:type="dcterms:W3CDTF">2012-11-28T14:27:03Z</dcterms:created>
  <dcterms:modified xsi:type="dcterms:W3CDTF">2012-11-28T14:27:18Z</dcterms:modified>
</cp:coreProperties>
</file>